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87ACF-D687-49F6-8B02-2B1C7EEDA445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DF7EB-1678-47E3-884A-E4E4103F6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85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E939-775E-47D7-BE34-BAF65044ECC5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8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078B-9AC9-47E7-A33A-6DDFDACE3767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26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1EC26-D6BD-4C50-8313-0580FF08F769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446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73B9-BBC7-4261-8478-82A144FD7AC4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9618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B5DB-E776-4CBD-BB0B-E87A9A42968E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169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DCA0-0E9C-4F09-8AC9-66649279FF80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290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F323-13D6-4C0A-986A-E383A7FE6259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208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8F074-6CA2-4FB0-938D-EFCA7E4F2BC9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524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D950D-C09A-4545-BC8D-DF79CF15DC16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14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C5F0-F770-4BF8-8360-E162BA9334E0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091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46B75-D440-4EE3-B368-D6E20230A125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11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F3A0-C990-42BF-B329-124EAFAAFD7C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82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58635-88AF-421C-905E-1FF7DD4F0B76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5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7D005-92B9-4F7F-8C0C-59E35B27CCA2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18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55B0-6819-4E9B-AECA-AD6CC3A8A075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0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770D-A7AB-43BF-B960-424C63D7A89E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9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BCC5-B22A-42A0-B0E3-17797FF97ABB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50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8B85D70-AEA2-4564-BBFA-F057DE340F2A}" type="datetime1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77704D6-C710-44A7-9CF5-FC0FBA83B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454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13B16-9717-4322-BE06-EC18B8128A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On the Spatial Filter Design in End-to-end Sequential Beamforming Pipeline</a:t>
            </a:r>
            <a:endParaRPr lang="zh-CN" altLang="en-US" sz="3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2313B-8939-4054-BE19-D2D9DE966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548365"/>
            <a:ext cx="9440034" cy="1049867"/>
          </a:xfrm>
        </p:spPr>
        <p:txBody>
          <a:bodyPr>
            <a:normAutofit fontScale="85000" lnSpcReduction="10000"/>
          </a:bodyPr>
          <a:lstStyle/>
          <a:p>
            <a:endParaRPr lang="en-US" altLang="zh-CN" dirty="0"/>
          </a:p>
          <a:p>
            <a:r>
              <a:rPr lang="en-US" altLang="zh-CN" dirty="0"/>
              <a:t>Yi Luo</a:t>
            </a:r>
          </a:p>
          <a:p>
            <a:r>
              <a:rPr lang="en-US" altLang="zh-CN" dirty="0"/>
              <a:t>Tencent AI Lab</a:t>
            </a:r>
            <a:endParaRPr lang="zh-CN" altLang="en-US" dirty="0"/>
          </a:p>
        </p:txBody>
      </p:sp>
      <p:pic>
        <p:nvPicPr>
          <p:cNvPr id="1030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7FE7F3B2-FDAA-B84B-96D2-E1AD71C8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500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0BD09-8616-4E46-BCE7-E6CE0DA6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A0D83F9-B936-C747-9312-F42B02AE0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61776"/>
                <a:ext cx="5237359" cy="273444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1800" dirty="0"/>
                  <a:t>Estimated target: for the (estimated) target signal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zh-CN" sz="1800" dirty="0"/>
                  <a:t>, transform it to 2D feature with the same encoding process, and split the feature into V groups</a:t>
                </a:r>
              </a:p>
              <a:p>
                <a:endParaRPr kumimoji="1" lang="en-US" altLang="zh-CN" sz="1800" dirty="0"/>
              </a:p>
              <a:p>
                <a:r>
                  <a:rPr kumimoji="1" lang="en-US" altLang="zh-CN" sz="1800" dirty="0"/>
                  <a:t>Wiener filtering: for each group, estimates the Wiener filter coefficients via MMSE estimation</a:t>
                </a:r>
              </a:p>
              <a:p>
                <a:endParaRPr kumimoji="1" lang="en-US" altLang="zh-CN" sz="18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A0D83F9-B936-C747-9312-F42B02AE0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61776"/>
                <a:ext cx="5237359" cy="273444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5750A952-880B-EF4A-AC69-02B2C928D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16" y="2150351"/>
            <a:ext cx="4997289" cy="2557298"/>
          </a:xfrm>
          <a:prstGeom prst="rect">
            <a:avLst/>
          </a:prstGeom>
        </p:spPr>
      </p:pic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85DFAB10-D7A3-C846-B6ED-5D402AD3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4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0BD09-8616-4E46-BCE7-E6CE0DA6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A0D83F9-B936-C747-9312-F42B02AE0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32000"/>
            <a:ext cx="10353762" cy="1197000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Apply Wiener filter to (concatenated) 2D features of all channels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Decoding: transform the 2D representation back to a 1D waveform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D9FCDD-8D22-184E-8968-E634833D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21" y="3618187"/>
            <a:ext cx="9459310" cy="2891124"/>
          </a:xfrm>
          <a:prstGeom prst="rect">
            <a:avLst/>
          </a:prstGeom>
        </p:spPr>
      </p:pic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F86A7E5A-57EA-864E-9929-CFDE4C35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5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D58B6-5681-0D43-A70F-16275BA911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92059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1800" dirty="0"/>
                  <a:t>Why 2D feature?</a:t>
                </a:r>
              </a:p>
              <a:p>
                <a:endParaRPr kumimoji="1" lang="en-US" altLang="zh-CN" sz="1800" dirty="0"/>
              </a:p>
              <a:p>
                <a:r>
                  <a:rPr kumimoji="1" lang="en-US" altLang="zh-CN" sz="1800" dirty="0"/>
                  <a:t>Recall: conventional time-domain MWF</a:t>
                </a:r>
              </a:p>
              <a:p>
                <a:pPr lvl="1"/>
                <a:r>
                  <a:rPr kumimoji="1" lang="en-US" altLang="zh-CN" sz="1600" dirty="0"/>
                  <a:t>MMSE on waveforms</a:t>
                </a:r>
              </a:p>
              <a:p>
                <a:pPr lvl="1"/>
                <a:r>
                  <a:rPr kumimoji="1" lang="en-US" altLang="zh-CN" sz="1600" dirty="0"/>
                  <a:t>Filter coefficients: 1D </a:t>
                </a:r>
              </a:p>
              <a:p>
                <a:pPr lvl="1"/>
                <a:r>
                  <a:rPr kumimoji="1" lang="en-US" altLang="zh-CN" sz="1600" dirty="0"/>
                  <a:t>Overdetermined linear system</a:t>
                </a:r>
              </a:p>
              <a:p>
                <a:endParaRPr kumimoji="1" lang="en-US" altLang="zh-CN" sz="1800" dirty="0"/>
              </a:p>
              <a:p>
                <a:r>
                  <a:rPr kumimoji="1" lang="en-US" altLang="zh-CN" sz="1800" dirty="0"/>
                  <a:t>With 2D representation:</a:t>
                </a:r>
              </a:p>
              <a:p>
                <a:pPr lvl="1"/>
                <a:r>
                  <a:rPr kumimoji="1" lang="en-US" altLang="zh-CN" sz="1600" dirty="0"/>
                  <a:t>Filter coefficient shape: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num>
                      <m:den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kumimoji="1" lang="en-US" altLang="zh-CN" sz="1600" dirty="0"/>
              </a:p>
              <a:p>
                <a:pPr lvl="1"/>
                <a:r>
                  <a:rPr kumimoji="1" lang="en-US" altLang="zh-CN" sz="1600" dirty="0"/>
                  <a:t>Underdetermined linear system when V is small or N is large</a:t>
                </a:r>
              </a:p>
              <a:p>
                <a:pPr lvl="1"/>
                <a:r>
                  <a:rPr kumimoji="1" lang="en-US" altLang="zh-CN" sz="1600" dirty="0"/>
                  <a:t>Higher oracle (upper-bound) performance</a:t>
                </a:r>
              </a:p>
              <a:p>
                <a:endParaRPr kumimoji="1"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D58B6-5681-0D43-A70F-16275BA9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9205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579F3531-6322-E14C-8A22-730E7F6B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D58B6-5681-0D43-A70F-16275BA911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1800" dirty="0"/>
                  <a:t>Why grouping?</a:t>
                </a:r>
              </a:p>
              <a:p>
                <a:endParaRPr kumimoji="1" lang="en-US" altLang="zh-CN" sz="1800" dirty="0"/>
              </a:p>
              <a:p>
                <a:r>
                  <a:rPr kumimoji="1" lang="en-US" altLang="zh-CN" sz="1800" dirty="0"/>
                  <a:t>Recall: conventional frequency-domain MWF</a:t>
                </a:r>
              </a:p>
              <a:p>
                <a:pPr lvl="1"/>
                <a:r>
                  <a:rPr kumimoji="1" lang="en-US" altLang="zh-CN" sz="1600" dirty="0"/>
                  <a:t>Filter coefficient shape: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zh-CN" sz="16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zh-CN" sz="1600" dirty="0"/>
                  <a:t> denotes the number of frequency bins</a:t>
                </a:r>
              </a:p>
              <a:p>
                <a:pPr lvl="1"/>
                <a:r>
                  <a:rPr kumimoji="1" lang="en-US" altLang="zh-CN" sz="1600" dirty="0"/>
                  <a:t>GWF filter coefficient shape: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𝑀𝑁</m:t>
                        </m:r>
                      </m:num>
                      <m:den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kumimoji="1" lang="en-US" altLang="zh-CN" sz="1600" dirty="0"/>
                  <a:t> ,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sz="1600" dirty="0"/>
                  <a:t> denotes the number of feature dimension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𝑀𝐹</m:t>
                        </m:r>
                      </m:num>
                      <m:den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</m:oMath>
                </a14:m>
                <a:endParaRPr kumimoji="1" lang="en-US" altLang="zh-CN" sz="1600" b="0" dirty="0"/>
              </a:p>
              <a:p>
                <a:pPr lvl="1"/>
                <a:endParaRPr kumimoji="1" lang="en-US" altLang="zh-CN" sz="1600" dirty="0"/>
              </a:p>
              <a:p>
                <a:r>
                  <a:rPr kumimoji="1" lang="en-US" altLang="zh-CN" sz="1800" dirty="0"/>
                  <a:t>Frequency-domain MWF is a special case of GWF with </a:t>
                </a:r>
                <a:r>
                  <a:rPr kumimoji="1" lang="en-US" altLang="zh-CN" sz="1800" dirty="0">
                    <a:solidFill>
                      <a:srgbClr val="FFC000"/>
                    </a:solidFill>
                  </a:rPr>
                  <a:t>(1) STFT encoder</a:t>
                </a:r>
                <a:r>
                  <a:rPr kumimoji="1" lang="en-US" altLang="zh-CN" sz="1800" dirty="0"/>
                  <a:t>, and </a:t>
                </a:r>
                <a:r>
                  <a:rPr kumimoji="1" lang="en-US" altLang="zh-CN" sz="1800" dirty="0">
                    <a:solidFill>
                      <a:srgbClr val="92D050"/>
                    </a:solidFill>
                  </a:rPr>
                  <a:t>(2)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1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kumimoji="1" lang="en-US" altLang="zh-CN" sz="1800" dirty="0">
                  <a:solidFill>
                    <a:srgbClr val="92D050"/>
                  </a:solidFill>
                </a:endParaRPr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D58B6-5681-0D43-A70F-16275BA9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16CAC300-154B-3B46-87DE-936A7712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90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D58B6-5681-0D43-A70F-16275BA911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1800" dirty="0"/>
                  <a:t>Why grouping?</a:t>
                </a:r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r>
                  <a:rPr kumimoji="1" lang="en-US" altLang="zh-CN" sz="1800" dirty="0"/>
                  <a:t>Larger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CN" sz="1800" dirty="0"/>
                  <a:t>: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Sup>
                      <m:sSub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f>
                          <m:f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𝑀𝑁</m:t>
                            </m:r>
                          </m:num>
                          <m:den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𝑀𝑁</m:t>
                            </m:r>
                          </m:num>
                          <m:den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sup>
                    </m:sSup>
                  </m:oMath>
                </a14:m>
                <a:r>
                  <a:rPr kumimoji="1" lang="en-US" altLang="zh-CN" sz="1800" dirty="0"/>
                  <a:t>, less complex (and faster) matrix inverse</a:t>
                </a:r>
              </a:p>
              <a:p>
                <a:pPr lvl="1"/>
                <a:r>
                  <a:rPr kumimoji="1" lang="en-US" altLang="zh-CN" sz="1600" dirty="0"/>
                  <a:t>At the cost of a fewer number of coefficients (and a possibly overdetermined linear system)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D58B6-5681-0D43-A70F-16275BA9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88EDFD5-2B49-4449-8408-A5594DA6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76" y="2349500"/>
            <a:ext cx="2692400" cy="1079500"/>
          </a:xfrm>
          <a:prstGeom prst="rect">
            <a:avLst/>
          </a:prstGeom>
        </p:spPr>
      </p:pic>
      <p:pic>
        <p:nvPicPr>
          <p:cNvPr id="5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E094349D-8F84-994C-97ED-F8CBC150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81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D58B6-5681-0D43-A70F-16275BA911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99417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1800" dirty="0"/>
                  <a:t>What kind of encoding?</a:t>
                </a:r>
              </a:p>
              <a:p>
                <a:endParaRPr kumimoji="1" lang="en-US" altLang="zh-CN" sz="1800" dirty="0"/>
              </a:p>
              <a:p>
                <a:r>
                  <a:rPr kumimoji="1" lang="en-US" altLang="zh-CN" sz="1800" dirty="0"/>
                  <a:t>Directly use the waveforms without an encoder (i.e., </a:t>
                </a:r>
                <a:r>
                  <a:rPr kumimoji="1" lang="en-US" altLang="zh-CN" sz="1800" dirty="0">
                    <a:solidFill>
                      <a:srgbClr val="FFC000"/>
                    </a:solidFill>
                  </a:rPr>
                  <a:t>identity</a:t>
                </a:r>
                <a:r>
                  <a:rPr kumimoji="1" lang="en-US" altLang="zh-CN" sz="1800" dirty="0"/>
                  <a:t> transform)</a:t>
                </a:r>
              </a:p>
              <a:p>
                <a:pPr lvl="1"/>
                <a:r>
                  <a:rPr kumimoji="1" lang="en-US" altLang="zh-CN" sz="1600" dirty="0"/>
                  <a:t>Becomes a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zh-CN" sz="1600" dirty="0"/>
                  <a:t>-point conventional time-domain MWF when group size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CN" sz="1600" dirty="0"/>
                  <a:t> equals to the window size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sz="1600" dirty="0"/>
              </a:p>
              <a:p>
                <a:endParaRPr kumimoji="1" lang="en-US" altLang="zh-CN" sz="1800" dirty="0"/>
              </a:p>
              <a:p>
                <a:r>
                  <a:rPr kumimoji="1" lang="en-US" altLang="zh-CN" sz="1800" dirty="0"/>
                  <a:t>Learnable orthonormal transform (</a:t>
                </a:r>
                <a:r>
                  <a:rPr kumimoji="1" lang="en-US" altLang="zh-CN" sz="1800" dirty="0">
                    <a:solidFill>
                      <a:srgbClr val="92D050"/>
                    </a:solidFill>
                  </a:rPr>
                  <a:t>LOT</a:t>
                </a:r>
                <a:r>
                  <a:rPr kumimoji="1" lang="en-US" altLang="zh-CN" sz="1800" dirty="0"/>
                  <a:t>): mimic DFT matrix</a:t>
                </a:r>
              </a:p>
              <a:p>
                <a:pPr lvl="1"/>
                <a:r>
                  <a:rPr kumimoji="1" lang="en-US" altLang="zh-CN" sz="1600" dirty="0"/>
                  <a:t>Use Householder transform to generate the real-valued orthonormal matrix</a:t>
                </a:r>
              </a:p>
              <a:p>
                <a:endParaRPr kumimoji="1" lang="en-US" altLang="zh-CN" sz="1800" dirty="0"/>
              </a:p>
              <a:p>
                <a:endParaRPr kumimoji="1" lang="en-US" altLang="zh-CN" sz="1800" dirty="0"/>
              </a:p>
              <a:p>
                <a:r>
                  <a:rPr kumimoji="1" lang="en-US" altLang="zh-CN" sz="1800" dirty="0"/>
                  <a:t>Learnable unconstrained transform (</a:t>
                </a:r>
                <a:r>
                  <a:rPr kumimoji="1" lang="en-US" altLang="zh-CN" sz="1800" dirty="0">
                    <a:solidFill>
                      <a:srgbClr val="00B0F0"/>
                    </a:solidFill>
                  </a:rPr>
                  <a:t>LUT</a:t>
                </a:r>
                <a:r>
                  <a:rPr kumimoji="1" lang="en-US" altLang="zh-CN" sz="1800" dirty="0"/>
                  <a:t>): standard Conv1d / ConvTranspose1d layer</a:t>
                </a:r>
              </a:p>
              <a:p>
                <a:pPr lvl="1"/>
                <a:r>
                  <a:rPr kumimoji="1" lang="en-US" altLang="zh-CN" sz="1600" dirty="0"/>
                  <a:t>Same as the encoder / decoder in </a:t>
                </a:r>
                <a:r>
                  <a:rPr kumimoji="1" lang="en-US" altLang="zh-CN" sz="1600" dirty="0" err="1"/>
                  <a:t>TasNet</a:t>
                </a:r>
                <a:endParaRPr kumimoji="1"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D4D58B6-5681-0D43-A70F-16275BA91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9941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630F350-702A-B94C-85F5-8ECF24A5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33" y="4508938"/>
            <a:ext cx="1571734" cy="751094"/>
          </a:xfrm>
          <a:prstGeom prst="rect">
            <a:avLst/>
          </a:prstGeom>
        </p:spPr>
      </p:pic>
      <p:pic>
        <p:nvPicPr>
          <p:cNvPr id="5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3B595D6A-BE96-A246-9D93-F5CAC9F97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3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Implementation: 3 lines of codes for filter coefficient estimation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56A333-F0BA-CF4D-ABB2-7FF98684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76" y="2993147"/>
            <a:ext cx="9499600" cy="2438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04D268-ABC6-714E-9F08-DFF6EDE17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779" y="1464655"/>
            <a:ext cx="2692400" cy="1079500"/>
          </a:xfrm>
          <a:prstGeom prst="rect">
            <a:avLst/>
          </a:prstGeom>
        </p:spPr>
      </p:pic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EB56CD59-F636-B542-A5EC-FF891F21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559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GWF in sequential beamforming: directly replace conventional frequency-domain beamformers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072A27-C436-434B-9B6C-7A3C8B34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00" y="2640761"/>
            <a:ext cx="9806152" cy="3607639"/>
          </a:xfrm>
          <a:prstGeom prst="rect">
            <a:avLst/>
          </a:prstGeom>
        </p:spPr>
      </p:pic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68ED455D-5AD8-0C42-8C7B-DD53D29B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7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Configuration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Experiment configuration: multi-channel 2-speaker separation under reverberation and noise</a:t>
            </a:r>
          </a:p>
          <a:p>
            <a:pPr lvl="1"/>
            <a:r>
              <a:rPr kumimoji="1" lang="en-US" altLang="zh-CN" sz="1600" dirty="0"/>
              <a:t>Same dataset as FaSNet-TAC</a:t>
            </a:r>
            <a:r>
              <a:rPr kumimoji="1" lang="en-US" altLang="zh-CN" sz="1600" baseline="30000" dirty="0"/>
              <a:t>1</a:t>
            </a:r>
          </a:p>
          <a:p>
            <a:pPr lvl="1"/>
            <a:r>
              <a:rPr kumimoji="1" lang="en-US" altLang="zh-CN" sz="1600" dirty="0"/>
              <a:t>Both circular and ad-hoc arrays ( 6 mics)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Separator network: multiple baselines</a:t>
            </a:r>
          </a:p>
          <a:p>
            <a:pPr lvl="1"/>
            <a:r>
              <a:rPr kumimoji="1" lang="en-US" altLang="zh-CN" sz="1600" dirty="0"/>
              <a:t>DPRNN-</a:t>
            </a:r>
            <a:r>
              <a:rPr kumimoji="1" lang="en-US" altLang="zh-CN" sz="1600" dirty="0" err="1"/>
              <a:t>TasNet</a:t>
            </a:r>
            <a:r>
              <a:rPr kumimoji="1" lang="en-US" altLang="zh-CN" sz="1600" dirty="0"/>
              <a:t> (single-channel)</a:t>
            </a:r>
          </a:p>
          <a:p>
            <a:pPr lvl="1"/>
            <a:r>
              <a:rPr kumimoji="1" lang="en-US" altLang="zh-CN" sz="1600" dirty="0"/>
              <a:t>MC-</a:t>
            </a:r>
            <a:r>
              <a:rPr kumimoji="1" lang="en-US" altLang="zh-CN" sz="1600" dirty="0" err="1"/>
              <a:t>TasNet</a:t>
            </a:r>
            <a:endParaRPr kumimoji="1" lang="en-US" altLang="zh-CN" sz="1600" dirty="0"/>
          </a:p>
          <a:p>
            <a:pPr lvl="1"/>
            <a:r>
              <a:rPr kumimoji="1" lang="en-US" altLang="zh-CN" sz="1600" dirty="0" err="1"/>
              <a:t>FaSNet</a:t>
            </a:r>
            <a:r>
              <a:rPr kumimoji="1" lang="en-US" altLang="zh-CN" sz="1600" dirty="0"/>
              <a:t>-TAC</a:t>
            </a:r>
          </a:p>
          <a:p>
            <a:pPr lvl="1"/>
            <a:r>
              <a:rPr kumimoji="1" lang="en-US" altLang="zh-CN" sz="1600" dirty="0" err="1"/>
              <a:t>iFaSNet</a:t>
            </a:r>
            <a:endParaRPr kumimoji="1" lang="en-US" altLang="zh-CN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0D2879-692F-9D4D-B640-63198BB218FB}"/>
              </a:ext>
            </a:extLst>
          </p:cNvPr>
          <p:cNvSpPr txBox="1"/>
          <p:nvPr/>
        </p:nvSpPr>
        <p:spPr>
          <a:xfrm>
            <a:off x="1620276" y="6493170"/>
            <a:ext cx="8940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aseline="30000" dirty="0"/>
              <a:t>1</a:t>
            </a:r>
            <a:r>
              <a:rPr lang="en-US" altLang="zh-CN" sz="800" dirty="0">
                <a:solidFill>
                  <a:schemeClr val="tx2"/>
                </a:solidFill>
              </a:rPr>
              <a:t>Luo, Yi, et al. "End-to-end microphone permutation and number invariant multi-channel speech separation." 2020 IEEE International Conference on Acoustics, Speech and Signal Processing (ICASSP). IEEE, 2020.</a:t>
            </a:r>
          </a:p>
        </p:txBody>
      </p:sp>
      <p:pic>
        <p:nvPicPr>
          <p:cNvPr id="5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DE43F226-E555-C244-B63A-A32F8F45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91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Oracle performance of various beamformers: use ideal targets to calculate the filter coefficients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BB9865-FDA8-6D45-BA67-54C44600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55" y="2286184"/>
            <a:ext cx="8576441" cy="4351180"/>
          </a:xfrm>
          <a:prstGeom prst="rect">
            <a:avLst/>
          </a:prstGeom>
        </p:spPr>
      </p:pic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BD2DB7EE-606C-6146-83FC-BC519FEC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3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AC4E1-4C51-4974-9081-C61BBAE40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1923E9-0E27-44F6-A602-892307F9B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Beamforming: recap</a:t>
            </a:r>
          </a:p>
          <a:p>
            <a:endParaRPr lang="en-US" altLang="zh-CN" sz="1800" dirty="0"/>
          </a:p>
          <a:p>
            <a:r>
              <a:rPr lang="en-US" altLang="zh-CN" sz="1800" dirty="0"/>
              <a:t>E2E sequential beamforming for source separation: a general pipeline</a:t>
            </a:r>
          </a:p>
          <a:p>
            <a:endParaRPr lang="en-US" altLang="zh-CN" sz="1800" dirty="0"/>
          </a:p>
          <a:p>
            <a:r>
              <a:rPr lang="en-US" altLang="zh-CN" sz="1800" dirty="0">
                <a:solidFill>
                  <a:srgbClr val="FFFF00"/>
                </a:solidFill>
              </a:rPr>
              <a:t>Generalized Wiener filter (GWF)</a:t>
            </a:r>
            <a:r>
              <a:rPr lang="en-US" altLang="zh-CN" sz="1800" dirty="0"/>
              <a:t>: on the design of spatial filter in sequential beamforming</a:t>
            </a:r>
          </a:p>
          <a:p>
            <a:endParaRPr lang="en-US" altLang="zh-CN" sz="1800" dirty="0"/>
          </a:p>
          <a:p>
            <a:r>
              <a:rPr lang="en-US" altLang="zh-CN" sz="1800" dirty="0"/>
              <a:t>Experiments, results, analysis, and discussions</a:t>
            </a:r>
            <a:endParaRPr lang="zh-CN" altLang="en-US" sz="1800" dirty="0"/>
          </a:p>
        </p:txBody>
      </p:sp>
      <p:pic>
        <p:nvPicPr>
          <p:cNvPr id="4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E0E3B283-E84C-5B46-8D40-707B8655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365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Sequential beamforming: performance and speed with DPRNN-</a:t>
            </a:r>
            <a:r>
              <a:rPr kumimoji="1" lang="en-US" altLang="zh-CN" sz="1800" dirty="0" err="1"/>
              <a:t>TasNet</a:t>
            </a:r>
            <a:r>
              <a:rPr kumimoji="1" lang="en-US" altLang="zh-CN" sz="1800" dirty="0"/>
              <a:t> as separator</a:t>
            </a:r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E0986D-72DD-3A49-9353-75B883C81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55" y="2338527"/>
            <a:ext cx="8881241" cy="4214478"/>
          </a:xfrm>
          <a:prstGeom prst="rect">
            <a:avLst/>
          </a:prstGeom>
        </p:spPr>
      </p:pic>
      <p:pic>
        <p:nvPicPr>
          <p:cNvPr id="5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2F2ED254-9435-6F47-865E-B191C2B5B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11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978" y="3429000"/>
            <a:ext cx="3240276" cy="1220958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Effect of encoder / decoder type and group size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EE8A3C-8385-8A4E-86DA-2A918355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17" y="1580050"/>
            <a:ext cx="6095077" cy="5053764"/>
          </a:xfrm>
          <a:prstGeom prst="rect">
            <a:avLst/>
          </a:prstGeom>
        </p:spPr>
      </p:pic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8FCBCCF0-087B-E345-B7F7-166CC146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07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Effect of window size and group size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3007D-AAC0-754A-B4EA-2378519E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96" y="2322787"/>
            <a:ext cx="8819759" cy="4219903"/>
          </a:xfrm>
          <a:prstGeom prst="rect">
            <a:avLst/>
          </a:prstGeom>
        </p:spPr>
      </p:pic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A5DBA161-3646-0346-B389-56B61C59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844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Effect of different separators: circular array</a:t>
            </a:r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73FB6C-A6E7-704E-87FA-DE3E24DD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99" y="2696891"/>
            <a:ext cx="11072153" cy="3094309"/>
          </a:xfrm>
          <a:prstGeom prst="rect">
            <a:avLst/>
          </a:prstGeom>
        </p:spPr>
      </p:pic>
      <p:pic>
        <p:nvPicPr>
          <p:cNvPr id="5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504E0C7F-33FB-1241-A2CC-42ACD9F64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8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Effect of different separators: ad-hoc array</a:t>
            </a:r>
            <a:endParaRPr kumimoji="1"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582717-402E-A740-B6C8-5589525A0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41" y="2441428"/>
            <a:ext cx="10636469" cy="3593793"/>
          </a:xfrm>
          <a:prstGeom prst="rect">
            <a:avLst/>
          </a:prstGeom>
        </p:spPr>
      </p:pic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27886E6B-7E3C-E74F-848D-2BF52666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222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dirty="0"/>
              <a:t>Effect of different separators in joint separation and dereverberation task: circular array</a:t>
            </a:r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A3251A-CEA0-A74B-AEA8-04AE42754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4" y="2670522"/>
            <a:ext cx="11077903" cy="3120678"/>
          </a:xfrm>
          <a:prstGeom prst="rect">
            <a:avLst/>
          </a:prstGeom>
        </p:spPr>
      </p:pic>
      <p:pic>
        <p:nvPicPr>
          <p:cNvPr id="5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85D66D8D-A4B0-A34C-A4E0-3842A9F7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7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GWF: an extension of conventional frequency-domain beamformers in sequential beamforming pipeline</a:t>
            </a:r>
          </a:p>
          <a:p>
            <a:pPr lvl="1"/>
            <a:r>
              <a:rPr kumimoji="1" lang="en-US" altLang="zh-CN" sz="1600" dirty="0"/>
              <a:t>E2E optimization of signal encoder / decoder</a:t>
            </a:r>
          </a:p>
          <a:p>
            <a:pPr lvl="1"/>
            <a:r>
              <a:rPr kumimoji="1" lang="en-US" altLang="zh-CN" sz="1600" dirty="0"/>
              <a:t>Real-valued, numerically stable, easy to implement</a:t>
            </a:r>
          </a:p>
          <a:p>
            <a:pPr lvl="1"/>
            <a:r>
              <a:rPr kumimoji="1" lang="en-US" altLang="zh-CN" sz="1600" dirty="0"/>
              <a:t>Use together with any type of separator</a:t>
            </a:r>
          </a:p>
          <a:p>
            <a:pPr lvl="1"/>
            <a:endParaRPr kumimoji="1" lang="en-US" altLang="zh-CN" sz="1600" dirty="0"/>
          </a:p>
          <a:p>
            <a:pPr lvl="1"/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99531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DEBE5-96A9-44A4-972E-8F1D5C49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Beamforming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7AA88-00F8-44FB-9EF5-06CF9032B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04413"/>
            <a:ext cx="10353762" cy="4961199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(Linear) Spatial filters applied to multi-channel observations</a:t>
            </a:r>
          </a:p>
          <a:p>
            <a:pPr lvl="1"/>
            <a:r>
              <a:rPr lang="en-US" altLang="zh-CN" sz="1600" dirty="0"/>
              <a:t>Enhance signal from a certain (target) direction</a:t>
            </a:r>
          </a:p>
          <a:p>
            <a:pPr lvl="1"/>
            <a:r>
              <a:rPr lang="en-US" altLang="zh-CN" sz="1600" dirty="0"/>
              <a:t>Satisfy certain constraints: MVDR, MMSE, Max-SNR, etc.</a:t>
            </a:r>
          </a:p>
          <a:p>
            <a:pPr lvl="1"/>
            <a:endParaRPr lang="en-US" altLang="zh-CN" sz="1600" dirty="0"/>
          </a:p>
          <a:p>
            <a:r>
              <a:rPr lang="en-US" altLang="zh-CN" sz="1800" dirty="0"/>
              <a:t>Requires the extraction of (spatial) features of the target signal</a:t>
            </a:r>
          </a:p>
          <a:p>
            <a:pPr lvl="1"/>
            <a:r>
              <a:rPr lang="en-US" altLang="zh-CN" sz="1600" dirty="0"/>
              <a:t>Steering vector: directional information</a:t>
            </a:r>
          </a:p>
          <a:p>
            <a:pPr lvl="1"/>
            <a:r>
              <a:rPr lang="en-US" altLang="zh-CN" sz="1600" dirty="0"/>
              <a:t>Spatial covariance matrix: solve optimization problems</a:t>
            </a:r>
          </a:p>
          <a:p>
            <a:endParaRPr lang="en-US" altLang="zh-CN" sz="1800" dirty="0"/>
          </a:p>
          <a:p>
            <a:r>
              <a:rPr lang="en-US" altLang="zh-CN" sz="1800" dirty="0"/>
              <a:t>Neural beamformers: use neural network (separators) to extract features</a:t>
            </a:r>
          </a:p>
          <a:p>
            <a:pPr lvl="1"/>
            <a:r>
              <a:rPr lang="en-US" altLang="zh-CN" sz="1600" dirty="0">
                <a:solidFill>
                  <a:srgbClr val="92D050"/>
                </a:solidFill>
              </a:rPr>
              <a:t>Mask-based</a:t>
            </a:r>
            <a:r>
              <a:rPr lang="en-US" altLang="zh-CN" sz="1600" dirty="0"/>
              <a:t> beamformer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: T-F masks for target signal -&gt; masked spectrograms -&gt; spatial covariance (and steering vector)</a:t>
            </a:r>
          </a:p>
          <a:p>
            <a:pPr lvl="1"/>
            <a:r>
              <a:rPr lang="en-US" altLang="zh-CN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Output-based</a:t>
            </a:r>
            <a:r>
              <a:rPr lang="en-US" altLang="zh-CN" sz="1600" dirty="0"/>
              <a:t> beamformer</a:t>
            </a:r>
            <a:r>
              <a:rPr lang="en-US" altLang="zh-CN" sz="1600" baseline="30000" dirty="0"/>
              <a:t>2</a:t>
            </a:r>
            <a:r>
              <a:rPr lang="en-US" altLang="zh-CN" sz="1600" dirty="0"/>
              <a:t>: Waveforms for target signal -&gt; spectrograms -&gt; spatial covariance</a:t>
            </a:r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EC172C-87CD-4347-9121-47786A65995E}"/>
              </a:ext>
            </a:extLst>
          </p:cNvPr>
          <p:cNvSpPr txBox="1"/>
          <p:nvPr/>
        </p:nvSpPr>
        <p:spPr>
          <a:xfrm>
            <a:off x="1620276" y="6273225"/>
            <a:ext cx="8940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aseline="30000" dirty="0"/>
              <a:t>1</a:t>
            </a:r>
            <a:r>
              <a:rPr lang="en-US" altLang="zh-CN" sz="800" dirty="0">
                <a:solidFill>
                  <a:schemeClr val="tx2"/>
                </a:solidFill>
              </a:rPr>
              <a:t>Heymann, Jahn, Lukas </a:t>
            </a:r>
            <a:r>
              <a:rPr lang="en-US" altLang="zh-CN" sz="800" dirty="0" err="1">
                <a:solidFill>
                  <a:schemeClr val="tx2"/>
                </a:solidFill>
              </a:rPr>
              <a:t>Drude</a:t>
            </a:r>
            <a:r>
              <a:rPr lang="en-US" altLang="zh-CN" sz="800" dirty="0">
                <a:solidFill>
                  <a:schemeClr val="tx2"/>
                </a:solidFill>
              </a:rPr>
              <a:t>, and Reinhold </a:t>
            </a:r>
            <a:r>
              <a:rPr lang="en-US" altLang="zh-CN" sz="800" dirty="0" err="1">
                <a:solidFill>
                  <a:schemeClr val="tx2"/>
                </a:solidFill>
              </a:rPr>
              <a:t>Haeb-Umbach</a:t>
            </a:r>
            <a:r>
              <a:rPr lang="en-US" altLang="zh-CN" sz="800" dirty="0">
                <a:solidFill>
                  <a:schemeClr val="tx2"/>
                </a:solidFill>
              </a:rPr>
              <a:t>. "Neural network based spectral mask estimation for acoustic beamforming." 2016 IEEE International Conference on Acoustics, Speech and Signal Processing (ICASSP). IEEE, 2016.</a:t>
            </a:r>
          </a:p>
          <a:p>
            <a:r>
              <a:rPr lang="en-US" altLang="zh-CN" sz="800" baseline="30000" dirty="0"/>
              <a:t>2</a:t>
            </a:r>
            <a:r>
              <a:rPr lang="en-US" altLang="zh-CN" sz="800" dirty="0">
                <a:solidFill>
                  <a:schemeClr val="tx2"/>
                </a:solidFill>
              </a:rPr>
              <a:t>Ochiai, </a:t>
            </a:r>
            <a:r>
              <a:rPr lang="en-US" altLang="zh-CN" sz="800" dirty="0" err="1">
                <a:solidFill>
                  <a:schemeClr val="tx2"/>
                </a:solidFill>
              </a:rPr>
              <a:t>Tsubasa</a:t>
            </a:r>
            <a:r>
              <a:rPr lang="en-US" altLang="zh-CN" sz="800" dirty="0">
                <a:solidFill>
                  <a:schemeClr val="tx2"/>
                </a:solidFill>
              </a:rPr>
              <a:t>, et al. "Beam-</a:t>
            </a:r>
            <a:r>
              <a:rPr lang="en-US" altLang="zh-CN" sz="800" dirty="0" err="1">
                <a:solidFill>
                  <a:schemeClr val="tx2"/>
                </a:solidFill>
              </a:rPr>
              <a:t>TasNet</a:t>
            </a:r>
            <a:r>
              <a:rPr lang="en-US" altLang="zh-CN" sz="800" dirty="0">
                <a:solidFill>
                  <a:schemeClr val="tx2"/>
                </a:solidFill>
              </a:rPr>
              <a:t>: Time-domain audio separation network meets frequency-domain beamformer." 2020 IEEE International Conference on Acoustics, Speech and Signal Processing (ICASSP). IEEE, 2020.</a:t>
            </a:r>
          </a:p>
        </p:txBody>
      </p:sp>
      <p:pic>
        <p:nvPicPr>
          <p:cNvPr id="5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BADAD3A2-DE6B-3A4F-8945-65004043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6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B637B-21D0-4EF8-A585-E0D4758D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Beamforming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5C3B7-924D-4B11-8CBD-C474D39EF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34473"/>
            <a:ext cx="5307710" cy="4058751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Standard beamforming: pre-separation + beamforming</a:t>
            </a:r>
          </a:p>
          <a:p>
            <a:endParaRPr lang="en-US" altLang="zh-CN" sz="1800" dirty="0"/>
          </a:p>
          <a:p>
            <a:r>
              <a:rPr lang="en-US" altLang="zh-CN" sz="1800" dirty="0">
                <a:solidFill>
                  <a:schemeClr val="accent4"/>
                </a:solidFill>
              </a:rPr>
              <a:t>Sequential</a:t>
            </a:r>
            <a:r>
              <a:rPr lang="en-US" altLang="zh-CN" sz="1800" dirty="0"/>
              <a:t> beamforming: multiple rounds of separation + beamforming</a:t>
            </a:r>
          </a:p>
          <a:p>
            <a:pPr lvl="1"/>
            <a:r>
              <a:rPr lang="en-US" altLang="zh-CN" sz="1600" dirty="0"/>
              <a:t>Beamforming outputs are used as auxiliary / additional information for next round of (neural) separation</a:t>
            </a:r>
          </a:p>
          <a:p>
            <a:pPr lvl="2"/>
            <a:r>
              <a:rPr lang="en-US" altLang="zh-CN" sz="1400" dirty="0"/>
              <a:t>Typically by feature concatenation</a:t>
            </a:r>
          </a:p>
          <a:p>
            <a:pPr lvl="1"/>
            <a:r>
              <a:rPr lang="en-US" altLang="zh-CN" sz="1600" dirty="0"/>
              <a:t>Separation outputs are then passed to another round of beamforming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F0BAC9-72AF-412C-A964-2B5D9202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216" y="2325027"/>
            <a:ext cx="4624555" cy="27816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472D37-91DA-49B1-8E2B-69B3AC9B734D}"/>
              </a:ext>
            </a:extLst>
          </p:cNvPr>
          <p:cNvSpPr txBox="1"/>
          <p:nvPr/>
        </p:nvSpPr>
        <p:spPr>
          <a:xfrm>
            <a:off x="6342216" y="5259113"/>
            <a:ext cx="46245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2"/>
                </a:solidFill>
              </a:rPr>
              <a:t>Wang, Zhong-</a:t>
            </a:r>
            <a:r>
              <a:rPr lang="en-US" altLang="zh-CN" sz="1100" dirty="0" err="1">
                <a:solidFill>
                  <a:schemeClr val="tx2"/>
                </a:solidFill>
              </a:rPr>
              <a:t>Qiu</a:t>
            </a:r>
            <a:r>
              <a:rPr lang="en-US" altLang="zh-CN" sz="1100" dirty="0">
                <a:solidFill>
                  <a:schemeClr val="tx2"/>
                </a:solidFill>
              </a:rPr>
              <a:t>, et al. "Sequential multi-frame neural beamforming for speech separation and enhancement." </a:t>
            </a:r>
            <a:r>
              <a:rPr lang="en-US" altLang="zh-CN" sz="1100" i="1" dirty="0">
                <a:solidFill>
                  <a:schemeClr val="tx2"/>
                </a:solidFill>
              </a:rPr>
              <a:t>2021 IEEE Spoken Language Technology Workshop (SLT)</a:t>
            </a:r>
            <a:r>
              <a:rPr lang="en-US" altLang="zh-CN" sz="1100" dirty="0">
                <a:solidFill>
                  <a:schemeClr val="tx2"/>
                </a:solidFill>
              </a:rPr>
              <a:t>. IEEE, 2021.</a:t>
            </a:r>
            <a:endParaRPr lang="zh-CN" altLang="en-US" sz="1100" dirty="0">
              <a:solidFill>
                <a:schemeClr val="tx2"/>
              </a:solidFill>
            </a:endParaRPr>
          </a:p>
        </p:txBody>
      </p:sp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7C335C31-D840-AC4A-AFF0-D6B90DDC2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485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B637B-21D0-4EF8-A585-E0D4758D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Beamforming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5C3B7-924D-4B11-8CBD-C474D39EF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4154251" cy="4058751"/>
          </a:xfrm>
        </p:spPr>
        <p:txBody>
          <a:bodyPr>
            <a:normAutofit/>
          </a:bodyPr>
          <a:lstStyle/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Various choices for separator / beamformer:</a:t>
            </a:r>
          </a:p>
          <a:p>
            <a:pPr lvl="1"/>
            <a:r>
              <a:rPr lang="en-US" altLang="zh-CN" sz="1400" dirty="0"/>
              <a:t>Separator: time-domain or frequency-domain</a:t>
            </a:r>
          </a:p>
          <a:p>
            <a:pPr lvl="1"/>
            <a:r>
              <a:rPr lang="en-US" altLang="zh-CN" sz="1400" dirty="0"/>
              <a:t>Beamformer: MVDR / MPDR / MCWF / GEV / 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472D37-91DA-49B1-8E2B-69B3AC9B734D}"/>
              </a:ext>
            </a:extLst>
          </p:cNvPr>
          <p:cNvSpPr txBox="1"/>
          <p:nvPr/>
        </p:nvSpPr>
        <p:spPr>
          <a:xfrm>
            <a:off x="5914938" y="4380571"/>
            <a:ext cx="46245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2"/>
                </a:solidFill>
              </a:rPr>
              <a:t>Chen, </a:t>
            </a:r>
            <a:r>
              <a:rPr lang="en-US" altLang="zh-CN" sz="1100" dirty="0" err="1">
                <a:solidFill>
                  <a:schemeClr val="tx2"/>
                </a:solidFill>
              </a:rPr>
              <a:t>Hangting</a:t>
            </a:r>
            <a:r>
              <a:rPr lang="en-US" altLang="zh-CN" sz="1100" dirty="0">
                <a:solidFill>
                  <a:schemeClr val="tx2"/>
                </a:solidFill>
              </a:rPr>
              <a:t>, and </a:t>
            </a:r>
            <a:r>
              <a:rPr lang="en-US" altLang="zh-CN" sz="1100" dirty="0" err="1">
                <a:solidFill>
                  <a:schemeClr val="tx2"/>
                </a:solidFill>
              </a:rPr>
              <a:t>Pengyuan</a:t>
            </a:r>
            <a:r>
              <a:rPr lang="en-US" altLang="zh-CN" sz="1100" dirty="0">
                <a:solidFill>
                  <a:schemeClr val="tx2"/>
                </a:solidFill>
              </a:rPr>
              <a:t> Zhang. "Beam-Guided </a:t>
            </a:r>
            <a:r>
              <a:rPr lang="en-US" altLang="zh-CN" sz="1100" dirty="0" err="1">
                <a:solidFill>
                  <a:schemeClr val="tx2"/>
                </a:solidFill>
              </a:rPr>
              <a:t>TasNet</a:t>
            </a:r>
            <a:r>
              <a:rPr lang="en-US" altLang="zh-CN" sz="1100" dirty="0">
                <a:solidFill>
                  <a:schemeClr val="tx2"/>
                </a:solidFill>
              </a:rPr>
              <a:t>: An Iterative Speech Separation Framework with Multi-Channel Output." </a:t>
            </a:r>
            <a:r>
              <a:rPr lang="en-US" altLang="zh-CN" sz="1100" dirty="0" err="1">
                <a:solidFill>
                  <a:schemeClr val="tx2"/>
                </a:solidFill>
              </a:rPr>
              <a:t>arXiv</a:t>
            </a:r>
            <a:r>
              <a:rPr lang="en-US" altLang="zh-CN" sz="1100" dirty="0">
                <a:solidFill>
                  <a:schemeClr val="tx2"/>
                </a:solidFill>
              </a:rPr>
              <a:t> preprint arXiv:2102.02998 (2021).</a:t>
            </a:r>
            <a:endParaRPr lang="zh-CN" altLang="en-US" sz="1100" dirty="0">
              <a:solidFill>
                <a:schemeClr val="tx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AC186A-72D3-4C73-9F7D-CD9DC132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27" y="2217060"/>
            <a:ext cx="6101977" cy="2002796"/>
          </a:xfrm>
          <a:prstGeom prst="rect">
            <a:avLst/>
          </a:prstGeom>
        </p:spPr>
      </p:pic>
      <p:pic>
        <p:nvPicPr>
          <p:cNvPr id="7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7AD821C4-DBFB-4F40-AC65-E06F2F2C5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28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DEBE5-96A9-44A4-972E-8F1D5C49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Choice of Beamformer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47AA88-00F8-44FB-9EF5-06CF9032B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9932"/>
            <a:ext cx="10353762" cy="364024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Beamformer’s output might </a:t>
            </a:r>
            <a:r>
              <a:rPr lang="en-US" altLang="zh-CN" sz="1800" i="1" dirty="0">
                <a:solidFill>
                  <a:srgbClr val="FFFF00"/>
                </a:solidFill>
              </a:rPr>
              <a:t>not</a:t>
            </a:r>
            <a:r>
              <a:rPr lang="en-US" altLang="zh-CN" sz="1800" dirty="0"/>
              <a:t> be directly used as the system’s output</a:t>
            </a:r>
          </a:p>
          <a:p>
            <a:pPr lvl="1"/>
            <a:r>
              <a:rPr lang="en-US" altLang="zh-CN" sz="1600" dirty="0"/>
              <a:t>Either the output from the neural separator or the beamformer can be selected as the actual output</a:t>
            </a:r>
          </a:p>
          <a:p>
            <a:endParaRPr lang="en-US" altLang="zh-CN" sz="1800" dirty="0"/>
          </a:p>
          <a:p>
            <a:r>
              <a:rPr lang="en-US" altLang="zh-CN" sz="1800" dirty="0"/>
              <a:t>When used as an auxiliary / additional feature to the separator, the beamformer operation becomes a feature extractor</a:t>
            </a:r>
          </a:p>
          <a:p>
            <a:endParaRPr lang="en-US" altLang="zh-CN" sz="1800" dirty="0"/>
          </a:p>
          <a:p>
            <a:r>
              <a:rPr lang="en-US" altLang="zh-CN" sz="1800" dirty="0"/>
              <a:t>Which beamformer to use when used for feature extraction?</a:t>
            </a:r>
            <a:endParaRPr lang="en-US" altLang="zh-CN" sz="1600" dirty="0"/>
          </a:p>
          <a:p>
            <a:pPr lvl="1"/>
            <a:r>
              <a:rPr lang="en-US" altLang="zh-CN" sz="1600" dirty="0"/>
              <a:t>Numerically stable in E2E pipeline, where the beamformer contributes to backprop</a:t>
            </a:r>
          </a:p>
          <a:p>
            <a:pPr lvl="1"/>
            <a:r>
              <a:rPr lang="en-US" altLang="zh-CN" sz="1600" dirty="0"/>
              <a:t>Better to be jointly optimized with the separator</a:t>
            </a:r>
          </a:p>
        </p:txBody>
      </p:sp>
      <p:pic>
        <p:nvPicPr>
          <p:cNvPr id="4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2CCD883C-AD20-3247-AF2D-BFE86CB2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30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1E7F-55E6-B448-8B8C-CFB040F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D58B6-5681-0D43-A70F-16275BA9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800" i="1" dirty="0">
                <a:solidFill>
                  <a:schemeClr val="accent2"/>
                </a:solidFill>
              </a:rPr>
              <a:t>Generalized Wiener Filter (GWF) </a:t>
            </a:r>
            <a:r>
              <a:rPr kumimoji="1" lang="en-US" altLang="zh-CN" sz="1800" dirty="0"/>
              <a:t>: beyond frequency-domain MCWF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Idea: find </a:t>
            </a:r>
            <a:r>
              <a:rPr kumimoji="1" lang="en-US" altLang="zh-CN" sz="1800" dirty="0">
                <a:solidFill>
                  <a:srgbClr val="92D050"/>
                </a:solidFill>
              </a:rPr>
              <a:t>a better representation than STFT </a:t>
            </a:r>
            <a:r>
              <a:rPr kumimoji="1" lang="en-US" altLang="zh-CN" sz="1800" dirty="0"/>
              <a:t>when calculating the beamforming coefficients</a:t>
            </a:r>
          </a:p>
          <a:p>
            <a:pPr lvl="1"/>
            <a:r>
              <a:rPr kumimoji="1" lang="en-US" altLang="zh-CN" sz="1600" dirty="0"/>
              <a:t>Similar to </a:t>
            </a:r>
            <a:r>
              <a:rPr kumimoji="1" lang="en-US" altLang="zh-CN" sz="1600" dirty="0" err="1"/>
              <a:t>TasNet</a:t>
            </a:r>
            <a:r>
              <a:rPr kumimoji="1" lang="en-US" altLang="zh-CN" sz="1600" dirty="0"/>
              <a:t> ver.1, where 1D convolutional layer was used to replace STFT</a:t>
            </a:r>
          </a:p>
          <a:p>
            <a:pPr lvl="1"/>
            <a:r>
              <a:rPr kumimoji="1" lang="en-US" altLang="zh-CN" sz="1600" dirty="0"/>
              <a:t>Use a </a:t>
            </a:r>
            <a:r>
              <a:rPr kumimoji="1" lang="en-US" altLang="zh-CN" sz="1600" dirty="0">
                <a:solidFill>
                  <a:srgbClr val="00A0E0"/>
                </a:solidFill>
              </a:rPr>
              <a:t>real-valued</a:t>
            </a:r>
            <a:r>
              <a:rPr kumimoji="1" lang="en-US" altLang="zh-CN" sz="1600" dirty="0"/>
              <a:t> representation instead of a complex-valued one</a:t>
            </a:r>
          </a:p>
          <a:p>
            <a:pPr lvl="1"/>
            <a:endParaRPr kumimoji="1" lang="en-US" altLang="zh-CN" sz="1600" dirty="0"/>
          </a:p>
          <a:p>
            <a:r>
              <a:rPr kumimoji="1" lang="en-US" altLang="zh-CN" dirty="0"/>
              <a:t>Maintain the pros of conventional beamformers (e.g., well-defined by an constrained optimization problem) and E2E pipeline (e.g., optimized in a data-driven way)</a:t>
            </a:r>
            <a:endParaRPr kumimoji="1" lang="zh-CN" altLang="en-US" dirty="0"/>
          </a:p>
        </p:txBody>
      </p:sp>
      <p:pic>
        <p:nvPicPr>
          <p:cNvPr id="4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8EC13909-497D-9F4E-B217-9B136F12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55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0BD09-8616-4E46-BCE7-E6CE0DA6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17A24-230B-5645-88B4-832B2919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9" y="2083585"/>
            <a:ext cx="11380334" cy="3697103"/>
          </a:xfrm>
          <a:prstGeom prst="rect">
            <a:avLst/>
          </a:prstGeom>
        </p:spPr>
      </p:pic>
      <p:pic>
        <p:nvPicPr>
          <p:cNvPr id="5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8B8DC895-D3D8-9D40-B948-FD5D510F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492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0BD09-8616-4E46-BCE7-E6CE0DA6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Generalized Wiener Filter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63602C-D51B-4747-95F3-8B90C945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2347749"/>
            <a:ext cx="5237359" cy="2508031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A0D83F9-B936-C747-9312-F42B02AE0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237359" cy="4058751"/>
          </a:xfrm>
        </p:spPr>
        <p:txBody>
          <a:bodyPr>
            <a:normAutofit/>
          </a:bodyPr>
          <a:lstStyle/>
          <a:p>
            <a:r>
              <a:rPr kumimoji="1" lang="en-US" altLang="zh-CN" sz="1800" dirty="0"/>
              <a:t>Encoding: 1D convolution for all channels</a:t>
            </a:r>
          </a:p>
          <a:p>
            <a:pPr lvl="1"/>
            <a:r>
              <a:rPr kumimoji="1" lang="en-US" altLang="zh-CN" sz="1600" dirty="0"/>
              <a:t>Replace STFT</a:t>
            </a:r>
          </a:p>
          <a:p>
            <a:pPr lvl="1"/>
            <a:r>
              <a:rPr kumimoji="1" lang="en-US" altLang="zh-CN" sz="1600" dirty="0"/>
              <a:t>Windowing, and transform 1D windows to 2D features (N-dimensional)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Grouping: split the feature to V (nonoverlapped) groups</a:t>
            </a:r>
          </a:p>
          <a:p>
            <a:endParaRPr kumimoji="1" lang="en-US" altLang="zh-CN" sz="1800" dirty="0"/>
          </a:p>
          <a:p>
            <a:r>
              <a:rPr kumimoji="1" lang="en-US" altLang="zh-CN" sz="1800" dirty="0"/>
              <a:t>Concatenation: concatenate each group of sub-features in all channels along the feature dimension</a:t>
            </a:r>
            <a:endParaRPr kumimoji="1" lang="zh-CN" altLang="en-US" sz="1800" dirty="0"/>
          </a:p>
        </p:txBody>
      </p:sp>
      <p:pic>
        <p:nvPicPr>
          <p:cNvPr id="6" name="Picture 6" descr="腾讯AI Lab开源大规模高质量中文词向量数据Tencent AI Lab Embedding Corpus for Chinese Words  and Phrases-数据集市-免费数据资源共享网">
            <a:extLst>
              <a:ext uri="{FF2B5EF4-FFF2-40B4-BE49-F238E27FC236}">
                <a16:creationId xmlns:a16="http://schemas.microsoft.com/office/drawing/2014/main" id="{2DA62401-2422-6F4A-B7C5-ACDA76EC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40" y="0"/>
            <a:ext cx="1483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594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1085</TotalTime>
  <Words>1101</Words>
  <Application>Microsoft Macintosh PowerPoint</Application>
  <PresentationFormat>宽屏</PresentationFormat>
  <Paragraphs>152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Arial</vt:lpstr>
      <vt:lpstr>Calisto MT</vt:lpstr>
      <vt:lpstr>Cambria Math</vt:lpstr>
      <vt:lpstr>Wingdings 2</vt:lpstr>
      <vt:lpstr>石板</vt:lpstr>
      <vt:lpstr>On the Spatial Filter Design in End-to-end Sequential Beamforming Pipeline</vt:lpstr>
      <vt:lpstr>Outline</vt:lpstr>
      <vt:lpstr>Beamforming</vt:lpstr>
      <vt:lpstr>Sequential Beamforming</vt:lpstr>
      <vt:lpstr>Sequential Beamforming</vt:lpstr>
      <vt:lpstr>Choice of Beamformer</vt:lpstr>
      <vt:lpstr>Generalized Wiener Filter</vt:lpstr>
      <vt:lpstr>Generalized Wiener Filter</vt:lpstr>
      <vt:lpstr>Generalized Wiener Filter</vt:lpstr>
      <vt:lpstr>Generalized Wiener Filter</vt:lpstr>
      <vt:lpstr>Generalized Wiener Filter</vt:lpstr>
      <vt:lpstr>Generalized Wiener Filter</vt:lpstr>
      <vt:lpstr>Generalized Wiener Filter</vt:lpstr>
      <vt:lpstr>Generalized Wiener Filter</vt:lpstr>
      <vt:lpstr>Generalized Wiener Filter</vt:lpstr>
      <vt:lpstr>Generalized Wiener Filter</vt:lpstr>
      <vt:lpstr>Generalized Wiener Filter</vt:lpstr>
      <vt:lpstr>Experiment Configuration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Spatial Filter Design in End-to-end Sequential Beamforming Pipeline</dc:title>
  <dc:creator>oulyluo(罗艺)</dc:creator>
  <cp:lastModifiedBy>T190911</cp:lastModifiedBy>
  <cp:revision>79</cp:revision>
  <dcterms:created xsi:type="dcterms:W3CDTF">2022-05-27T06:33:14Z</dcterms:created>
  <dcterms:modified xsi:type="dcterms:W3CDTF">2022-05-28T02:51:53Z</dcterms:modified>
</cp:coreProperties>
</file>